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3"/>
  </p:notesMasterIdLst>
  <p:sldIdLst>
    <p:sldId id="287" r:id="rId2"/>
    <p:sldId id="376" r:id="rId3"/>
    <p:sldId id="378" r:id="rId4"/>
    <p:sldId id="353" r:id="rId5"/>
    <p:sldId id="379" r:id="rId6"/>
    <p:sldId id="328" r:id="rId7"/>
    <p:sldId id="373" r:id="rId8"/>
    <p:sldId id="380" r:id="rId9"/>
    <p:sldId id="374" r:id="rId10"/>
    <p:sldId id="377" r:id="rId11"/>
    <p:sldId id="381" r:id="rId12"/>
    <p:sldId id="392" r:id="rId13"/>
    <p:sldId id="383" r:id="rId14"/>
    <p:sldId id="391" r:id="rId15"/>
    <p:sldId id="385" r:id="rId16"/>
    <p:sldId id="387" r:id="rId17"/>
    <p:sldId id="389" r:id="rId18"/>
    <p:sldId id="390" r:id="rId19"/>
    <p:sldId id="393" r:id="rId20"/>
    <p:sldId id="394" r:id="rId21"/>
    <p:sldId id="354" r:id="rId22"/>
  </p:sldIdLst>
  <p:sldSz cx="9906000" cy="6858000" type="A4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KoPubWorld돋움체 Bold" panose="00000800000000000000" pitchFamily="2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나눔스퀘어라운드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1F2"/>
    <a:srgbClr val="E1ECF7"/>
    <a:srgbClr val="E4EEF8"/>
    <a:srgbClr val="C6DCF0"/>
    <a:srgbClr val="EA3A60"/>
    <a:srgbClr val="F8B074"/>
    <a:srgbClr val="F9BD8B"/>
    <a:srgbClr val="F69240"/>
    <a:srgbClr val="F6E47A"/>
    <a:srgbClr val="F3D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876" y="26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19005" y="5802855"/>
            <a:ext cx="3985853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 김영진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2065294"/>
            <a:ext cx="8602315" cy="1477328"/>
            <a:chOff x="467544" y="1455682"/>
            <a:chExt cx="8602315" cy="1477328"/>
          </a:xfrm>
        </p:grpSpPr>
        <p:sp>
          <p:nvSpPr>
            <p:cNvPr id="11" name="직사각형 10"/>
            <p:cNvSpPr/>
            <p:nvPr/>
          </p:nvSpPr>
          <p:spPr>
            <a:xfrm>
              <a:off x="862501" y="1455682"/>
              <a:ext cx="8207358" cy="147732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4500" dirty="0" smtClean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</a:t>
              </a:r>
              <a:endParaRPr lang="en-US" altLang="ko-KR" sz="45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실태 조사 및 효율적 운영방안 제시</a:t>
              </a:r>
              <a:endPara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1455682"/>
              <a:ext cx="124128" cy="147732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2">
            <a:extLst>
              <a:ext uri="{FF2B5EF4-FFF2-40B4-BE49-F238E27FC236}">
                <a16:creationId xmlns="" xmlns:a16="http://schemas.microsoft.com/office/drawing/2014/main" id="{EC75A33A-AC5E-4B9F-8284-52EA0AE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t="13363" r="30863" b="11664"/>
          <a:stretch/>
        </p:blipFill>
        <p:spPr>
          <a:xfrm>
            <a:off x="508734" y="1485188"/>
            <a:ext cx="6108166" cy="50916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6350" y="970002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등촌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가양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구산동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slide3">
            <a:extLst>
              <a:ext uri="{FF2B5EF4-FFF2-40B4-BE49-F238E27FC236}">
                <a16:creationId xmlns:a16="http://schemas.microsoft.com/office/drawing/2014/main" xmlns="" id="{51C71D19-9D0C-49B5-A269-B2E8654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" r="48120" b="95207"/>
          <a:stretch/>
        </p:blipFill>
        <p:spPr>
          <a:xfrm>
            <a:off x="7084001" y="1761932"/>
            <a:ext cx="1708142" cy="453813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0303" y="1855362"/>
            <a:ext cx="1878956" cy="757616"/>
            <a:chOff x="7105686" y="1089245"/>
            <a:chExt cx="1878956" cy="757616"/>
          </a:xfrm>
        </p:grpSpPr>
        <p:pic>
          <p:nvPicPr>
            <p:cNvPr id="16" name="slide3">
              <a:extLst>
                <a:ext uri="{FF2B5EF4-FFF2-40B4-BE49-F238E27FC236}">
                  <a16:creationId xmlns:a16="http://schemas.microsoft.com/office/drawing/2014/main" xmlns="" id="{51C71D19-9D0C-49B5-A269-B2E8654F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7" t="608" r="290" b="98989"/>
            <a:stretch/>
          </p:blipFill>
          <p:spPr>
            <a:xfrm>
              <a:off x="7105686" y="1364428"/>
              <a:ext cx="1878956" cy="4824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97555" y="1089245"/>
              <a:ext cx="1655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5536" y="1467447"/>
            <a:ext cx="6109933" cy="5028524"/>
            <a:chOff x="761360" y="862713"/>
            <a:chExt cx="6734073" cy="5551987"/>
          </a:xfrm>
        </p:grpSpPr>
        <p:pic>
          <p:nvPicPr>
            <p:cNvPr id="10" name="slide2">
              <a:extLst>
                <a:ext uri="{FF2B5EF4-FFF2-40B4-BE49-F238E27FC236}">
                  <a16:creationId xmlns:a16="http://schemas.microsoft.com/office/drawing/2014/main" xmlns="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호출 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slide2">
            <a:extLst>
              <a:ext uri="{FF2B5EF4-FFF2-40B4-BE49-F238E27FC236}">
                <a16:creationId xmlns:a16="http://schemas.microsoft.com/office/drawing/2014/main" xmlns="" id="{E0C2CCFD-3AA6-4FB4-8E6F-9B514DC7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2" t="7467" r="-55" b="87651"/>
          <a:stretch/>
        </p:blipFill>
        <p:spPr>
          <a:xfrm>
            <a:off x="467544" y="2163139"/>
            <a:ext cx="1883792" cy="53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8095" y="1886920"/>
            <a:ext cx="1821479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콜택시 호출 건수 합계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7348945" y="1742936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2996" y="97000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984110" cy="892552"/>
            <a:chOff x="467544" y="670967"/>
            <a:chExt cx="298411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69029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목적지 이동건수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2186" y="1285708"/>
            <a:ext cx="6982638" cy="4398401"/>
            <a:chOff x="572186" y="1285708"/>
            <a:chExt cx="6982638" cy="4398401"/>
          </a:xfrm>
        </p:grpSpPr>
        <p:pic>
          <p:nvPicPr>
            <p:cNvPr id="12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" r="14379" b="6685"/>
            <a:stretch/>
          </p:blipFill>
          <p:spPr>
            <a:xfrm>
              <a:off x="572186" y="2026787"/>
              <a:ext cx="6982638" cy="3657322"/>
            </a:xfrm>
            <a:prstGeom prst="rect">
              <a:avLst/>
            </a:prstGeom>
          </p:spPr>
        </p:pic>
        <p:pic>
          <p:nvPicPr>
            <p:cNvPr id="13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34" t="9845" r="100" b="83080"/>
            <a:stretch/>
          </p:blipFill>
          <p:spPr>
            <a:xfrm>
              <a:off x="5815991" y="1567445"/>
              <a:ext cx="1655647" cy="5153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21766" y="1285708"/>
              <a:ext cx="124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이동건수 합계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16116" y="2655119"/>
            <a:ext cx="1338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652" y="584679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구 안에서 이용하는 승객이 대다수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8477"/>
            <a:ext cx="6827085" cy="51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1768909"/>
            <a:ext cx="1728788" cy="7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64" y="1691872"/>
            <a:ext cx="1094195" cy="470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7417" y="970002"/>
            <a:ext cx="249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slide10">
            <a:extLst>
              <a:ext uri="{FF2B5EF4-FFF2-40B4-BE49-F238E27FC236}">
                <a16:creationId xmlns="" xmlns:a16="http://schemas.microsoft.com/office/drawing/2014/main" id="{837AE3E6-23E1-4DD2-8A77-F916CE4AE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66650"/>
          <a:stretch/>
        </p:blipFill>
        <p:spPr>
          <a:xfrm>
            <a:off x="467544" y="2201220"/>
            <a:ext cx="9251630" cy="2827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652" y="5367302"/>
            <a:ext cx="73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새벽시간대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출근시간대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퇴근시간대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것으로 나타남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663" y="2024109"/>
            <a:ext cx="9274674" cy="3037963"/>
            <a:chOff x="596900" y="2353620"/>
            <a:chExt cx="9274674" cy="3037963"/>
          </a:xfrm>
        </p:grpSpPr>
        <p:pic>
          <p:nvPicPr>
            <p:cNvPr id="13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" b="66650"/>
            <a:stretch/>
          </p:blipFill>
          <p:spPr>
            <a:xfrm>
              <a:off x="619944" y="2353620"/>
              <a:ext cx="9251630" cy="2827899"/>
            </a:xfrm>
            <a:prstGeom prst="rect">
              <a:avLst/>
            </a:prstGeom>
          </p:spPr>
        </p:pic>
        <p:pic>
          <p:nvPicPr>
            <p:cNvPr id="14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94" b="6516"/>
            <a:stretch/>
          </p:blipFill>
          <p:spPr>
            <a:xfrm>
              <a:off x="596900" y="5029119"/>
              <a:ext cx="9251630" cy="36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6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8">
            <a:extLst>
              <a:ext uri="{FF2B5EF4-FFF2-40B4-BE49-F238E27FC236}">
                <a16:creationId xmlns:a16="http://schemas.microsoft.com/office/drawing/2014/main" xmlns="" id="{C92CA4C4-0142-47D5-9D23-80124950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6176"/>
          <a:stretch/>
        </p:blipFill>
        <p:spPr>
          <a:xfrm>
            <a:off x="789351" y="1684145"/>
            <a:ext cx="8327299" cy="41122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주말 콜택시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97036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콜택시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</a:t>
            </a:r>
            <a:r>
              <a:rPr lang="ko-KR" altLang="en-US" sz="2800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</a:t>
            </a:r>
            <a:endParaRPr lang="en-US" altLang="ko-KR" sz="2800" dirty="0" smtClean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 시간대별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88798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5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sz="2800" dirty="0" smtClean="0">
              <a:solidFill>
                <a:srgbClr val="EA3A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3767" y="1849056"/>
            <a:ext cx="7778466" cy="3727877"/>
            <a:chOff x="1657349" y="1662662"/>
            <a:chExt cx="7071333" cy="4100665"/>
          </a:xfrm>
        </p:grpSpPr>
        <p:pic>
          <p:nvPicPr>
            <p:cNvPr id="5" name="slide12">
              <a:extLst>
                <a:ext uri="{FF2B5EF4-FFF2-40B4-BE49-F238E27FC236}">
                  <a16:creationId xmlns:a16="http://schemas.microsoft.com/office/drawing/2014/main" xmlns="" id="{915B7991-BF1B-478F-91C2-1D685BB6D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" t="5724" b="6658"/>
            <a:stretch/>
          </p:blipFill>
          <p:spPr>
            <a:xfrm>
              <a:off x="1720849" y="1662662"/>
              <a:ext cx="6974881" cy="4100665"/>
            </a:xfrm>
            <a:prstGeom prst="rect">
              <a:avLst/>
            </a:prstGeom>
          </p:spPr>
        </p:pic>
        <p:pic>
          <p:nvPicPr>
            <p:cNvPr id="7" name="slide11">
              <a:extLst>
                <a:ext uri="{FF2B5EF4-FFF2-40B4-BE49-F238E27FC236}">
                  <a16:creationId xmlns:a16="http://schemas.microsoft.com/office/drawing/2014/main" xmlns="" id="{62F8727D-C788-4291-A3DD-99B51E3BF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2" t="5725" b="13706"/>
            <a:stretch/>
          </p:blipFill>
          <p:spPr>
            <a:xfrm>
              <a:off x="1657349" y="2844800"/>
              <a:ext cx="7071333" cy="25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7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목적지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900" y="1855348"/>
            <a:ext cx="6388786" cy="4664924"/>
            <a:chOff x="596900" y="1814160"/>
            <a:chExt cx="6388786" cy="4664924"/>
          </a:xfrm>
        </p:grpSpPr>
        <p:pic>
          <p:nvPicPr>
            <p:cNvPr id="5" name="slide4">
              <a:extLst>
                <a:ext uri="{FF2B5EF4-FFF2-40B4-BE49-F238E27FC236}">
                  <a16:creationId xmlns:a16="http://schemas.microsoft.com/office/drawing/2014/main" xmlns="" id="{23D00620-9DFA-4514-B22D-2EE39DD59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" r="12103" b="4779"/>
            <a:stretch/>
          </p:blipFill>
          <p:spPr>
            <a:xfrm>
              <a:off x="596900" y="1814160"/>
              <a:ext cx="6388786" cy="466492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982057" y="3013378"/>
              <a:ext cx="2003629" cy="852518"/>
              <a:chOff x="5252357" y="2010526"/>
              <a:chExt cx="2003629" cy="852518"/>
            </a:xfrm>
          </p:grpSpPr>
          <p:pic>
            <p:nvPicPr>
              <p:cNvPr id="6" name="slide4">
                <a:extLst>
                  <a:ext uri="{FF2B5EF4-FFF2-40B4-BE49-F238E27FC236}">
                    <a16:creationId xmlns:a16="http://schemas.microsoft.com/office/drawing/2014/main" xmlns="" id="{23D00620-9DFA-4514-B22D-2EE39DD59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179" t="7134" b="87579"/>
              <a:stretch/>
            </p:blipFill>
            <p:spPr>
              <a:xfrm>
                <a:off x="5292062" y="2279119"/>
                <a:ext cx="1841841" cy="5839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252357" y="2010526"/>
                <a:ext cx="2003629" cy="2953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목적지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출발지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1396" y="1808225"/>
            <a:ext cx="6384290" cy="4712045"/>
            <a:chOff x="601396" y="1808225"/>
            <a:chExt cx="6384290" cy="4712045"/>
          </a:xfrm>
        </p:grpSpPr>
        <p:pic>
          <p:nvPicPr>
            <p:cNvPr id="10" name="slide3">
              <a:extLst>
                <a:ext uri="{FF2B5EF4-FFF2-40B4-BE49-F238E27FC236}">
                  <a16:creationId xmlns:a16="http://schemas.microsoft.com/office/drawing/2014/main" xmlns="" id="{344FACF6-F396-4100-B3E0-058EE1B5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" r="12165" b="4718"/>
            <a:stretch/>
          </p:blipFill>
          <p:spPr>
            <a:xfrm>
              <a:off x="601396" y="1808225"/>
              <a:ext cx="6384290" cy="471204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982057" y="3054566"/>
              <a:ext cx="2003629" cy="793940"/>
              <a:chOff x="4982057" y="3054566"/>
              <a:chExt cx="2003629" cy="793940"/>
            </a:xfrm>
          </p:grpSpPr>
          <p:pic>
            <p:nvPicPr>
              <p:cNvPr id="11" name="slide3">
                <a:extLst>
                  <a:ext uri="{FF2B5EF4-FFF2-40B4-BE49-F238E27FC236}">
                    <a16:creationId xmlns:a16="http://schemas.microsoft.com/office/drawing/2014/main" xmlns="" id="{344FACF6-F396-4100-B3E0-058EE1B5D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8" t="7204" r="38" b="88151"/>
              <a:stretch/>
            </p:blipFill>
            <p:spPr>
              <a:xfrm>
                <a:off x="5033265" y="3335536"/>
                <a:ext cx="1818832" cy="5129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82057" y="3054566"/>
                <a:ext cx="20036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출발지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184723" y="2893641"/>
            <a:ext cx="1536555" cy="646331"/>
            <a:chOff x="467544" y="652596"/>
            <a:chExt cx="1282410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939105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론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02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864220" cy="584775"/>
            <a:chOff x="467544" y="670967"/>
            <a:chExt cx="2864220" cy="584775"/>
          </a:xfrm>
        </p:grpSpPr>
        <p:sp>
          <p:nvSpPr>
            <p:cNvPr id="11" name="직사각형 10"/>
            <p:cNvSpPr/>
            <p:nvPr/>
          </p:nvSpPr>
          <p:spPr>
            <a:xfrm>
              <a:off x="638961" y="670967"/>
              <a:ext cx="2692803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5847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20890" y="2047046"/>
            <a:ext cx="2864220" cy="2994573"/>
            <a:chOff x="3573209" y="2054923"/>
            <a:chExt cx="2864220" cy="2994573"/>
          </a:xfrm>
        </p:grpSpPr>
        <p:grpSp>
          <p:nvGrpSpPr>
            <p:cNvPr id="20" name="그룹 19"/>
            <p:cNvGrpSpPr/>
            <p:nvPr/>
          </p:nvGrpSpPr>
          <p:grpSpPr>
            <a:xfrm>
              <a:off x="3573209" y="2054923"/>
              <a:ext cx="2864220" cy="523221"/>
              <a:chOff x="467544" y="670967"/>
              <a:chExt cx="2864220" cy="5232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 선정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573209" y="2878707"/>
              <a:ext cx="2864220" cy="523221"/>
              <a:chOff x="467544" y="670967"/>
              <a:chExt cx="2864220" cy="52322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573209" y="3702491"/>
              <a:ext cx="2864220" cy="523221"/>
              <a:chOff x="467544" y="670967"/>
              <a:chExt cx="2864220" cy="523221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현황 분석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573209" y="4526275"/>
              <a:ext cx="2864220" cy="523221"/>
              <a:chOff x="467544" y="670967"/>
              <a:chExt cx="2864220" cy="52322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론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761361" y="670967"/>
            <a:ext cx="24480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출발지 수요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670967"/>
            <a:ext cx="129356" cy="8530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5362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1" t="6295" r="41646" b="5727"/>
          <a:stretch/>
        </p:blipFill>
        <p:spPr bwMode="auto">
          <a:xfrm>
            <a:off x="5243384" y="2253072"/>
            <a:ext cx="453082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12" r="86227" b="6012"/>
          <a:stretch/>
        </p:blipFill>
        <p:spPr bwMode="auto">
          <a:xfrm>
            <a:off x="532222" y="2253072"/>
            <a:ext cx="1107108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922" y="3425875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배차 차등화로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배차 체계 구축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22" y="437247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인구밀도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 등 수요가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많은 위치를 우선순위로 차고입지 선정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2922" y="530641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카쉐어링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타다 등 다른 장애인 교통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시설의 분석방법으로도 활용 가능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922" y="251191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대기시간 감축을 위한 수요 고객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예측 분석 방법 도입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22" y="180167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활용방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2122" y="180167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 및 아쉬운 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5525" y="314996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구만이 가지고 있는 특성을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반영하지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5525" y="384342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이후의 가장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최근자료를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524" y="459794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구체적인 분석 방법을 적용하여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결론을 도출하지 못한 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5525" y="2454249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분석의 기준설정에서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발생하는 오차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5524" y="5298171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프로젝트를 진행하는 데 있어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절대적인 시간부족으로 인한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222" y="2259570"/>
            <a:ext cx="8505098" cy="3801570"/>
          </a:xfrm>
          <a:prstGeom prst="rect">
            <a:avLst/>
          </a:prstGeom>
          <a:noFill/>
          <a:ln>
            <a:solidFill>
              <a:srgbClr val="CE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5252122" y="2259570"/>
            <a:ext cx="0" cy="3801570"/>
          </a:xfrm>
          <a:prstGeom prst="line">
            <a:avLst/>
          </a:prstGeom>
          <a:ln>
            <a:solidFill>
              <a:srgbClr val="CEE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34102" y="2893641"/>
            <a:ext cx="3637796" cy="559963"/>
            <a:chOff x="467544" y="652596"/>
            <a:chExt cx="3036108" cy="559963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2692803" cy="5599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9373" y="1670024"/>
            <a:ext cx="6647254" cy="1200329"/>
            <a:chOff x="973043" y="1647788"/>
            <a:chExt cx="6647254" cy="1200329"/>
          </a:xfrm>
        </p:grpSpPr>
        <p:pic>
          <p:nvPicPr>
            <p:cNvPr id="1026" name="Picture 2" descr="íì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4" b="22964"/>
            <a:stretch/>
          </p:blipFill>
          <p:spPr bwMode="auto">
            <a:xfrm flipH="1">
              <a:off x="973043" y="1725738"/>
              <a:ext cx="2024637" cy="1094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38969" y="1647788"/>
              <a:ext cx="4381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장애인 교통 불편 문제 해결의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대표적 시스템 장애인 콜택시</a:t>
              </a:r>
              <a:endParaRPr lang="en-US" altLang="ko-KR" sz="2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90924" y="1777118"/>
              <a:ext cx="3389625" cy="42140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38199" y="2326210"/>
              <a:ext cx="1739414" cy="421406"/>
            </a:xfrm>
            <a:prstGeom prst="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3067" y="3247434"/>
            <a:ext cx="8879867" cy="1017714"/>
            <a:chOff x="638961" y="3354528"/>
            <a:chExt cx="8879867" cy="101771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38961" y="3356579"/>
              <a:ext cx="4072729" cy="101566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대중교통을 이용하기 힘든 신체적 조건</a:t>
              </a:r>
              <a:r>
                <a:rPr lang="en-US" altLang="ko-KR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접근성</a:t>
              </a: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취약 등으로 인해 발생된 문제</a:t>
              </a:r>
              <a:endParaRPr lang="ko-KR" altLang="en-US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46099" y="3354528"/>
              <a:ext cx="4072729" cy="1015663"/>
            </a:xfrm>
            <a:prstGeom prst="round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 불편 문제를 해결하여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장애인의</a:t>
              </a:r>
              <a:endPara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사회참여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확대를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도모하고자 시행된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정책</a:t>
              </a:r>
              <a:endParaRPr lang="en-US" altLang="ko-KR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8" name="꺾인 연결선 17"/>
          <p:cNvCxnSpPr>
            <a:stCxn id="4" idx="1"/>
          </p:cNvCxnSpPr>
          <p:nvPr/>
        </p:nvCxnSpPr>
        <p:spPr>
          <a:xfrm rot="10800000" flipV="1">
            <a:off x="3797644" y="2010056"/>
            <a:ext cx="149611" cy="1237377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</p:cNvCxnSpPr>
          <p:nvPr/>
        </p:nvCxnSpPr>
        <p:spPr>
          <a:xfrm>
            <a:off x="7833943" y="2559149"/>
            <a:ext cx="230900" cy="688285"/>
          </a:xfrm>
          <a:prstGeom prst="bentConnector2">
            <a:avLst/>
          </a:prstGeom>
          <a:ln w="38100">
            <a:solidFill>
              <a:srgbClr val="F9BD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4" y="4494839"/>
            <a:ext cx="7588513" cy="18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95885" y="5222790"/>
            <a:ext cx="4421177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자신의 위치와 가까운 곳에서 택시를 탑승하고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96006" y="4802661"/>
            <a:ext cx="3878651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자동차를 예약하고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21632" y="5651158"/>
            <a:ext cx="2531184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목적지까지 안전하게 도착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67544" y="670967"/>
            <a:ext cx="2996028" cy="892552"/>
            <a:chOff x="467544" y="670967"/>
            <a:chExt cx="2996028" cy="892552"/>
          </a:xfrm>
        </p:grpSpPr>
        <p:sp>
          <p:nvSpPr>
            <p:cNvPr id="33" name="직사각형 32"/>
            <p:cNvSpPr/>
            <p:nvPr/>
          </p:nvSpPr>
          <p:spPr>
            <a:xfrm>
              <a:off x="770769" y="670967"/>
              <a:ext cx="26928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8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44332" r="8144"/>
          <a:stretch/>
        </p:blipFill>
        <p:spPr bwMode="auto">
          <a:xfrm>
            <a:off x="1441738" y="1921150"/>
            <a:ext cx="7022524" cy="22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3358" y="5282912"/>
            <a:ext cx="6279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But, </a:t>
            </a:r>
            <a:r>
              <a:rPr lang="ko-KR" altLang="en-US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만족도</a:t>
            </a:r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…. Why?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019" y="4301084"/>
            <a:ext cx="82859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전반적인 만족도      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30.8    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69.2</a:t>
            </a:r>
            <a:endParaRPr lang="ko-KR" altLang="en-US" sz="28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5184" y="1933886"/>
            <a:ext cx="6384112" cy="4271298"/>
            <a:chOff x="596900" y="1933886"/>
            <a:chExt cx="6384112" cy="42712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4197849"/>
              <a:ext cx="6384112" cy="200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1933886"/>
              <a:ext cx="6344752" cy="210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584870" y="2130704"/>
            <a:ext cx="161294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재이용 의사</a:t>
            </a:r>
            <a:endParaRPr lang="en-US" altLang="ko-KR" sz="2400" dirty="0" smtClean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68.1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31.9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4563" y="4347436"/>
            <a:ext cx="15135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의사</a:t>
            </a:r>
            <a:endParaRPr lang="en-US" altLang="ko-KR" sz="2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64.5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35.5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29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2">
            <a:extLst>
              <a:ext uri="{FF2B5EF4-FFF2-40B4-BE49-F238E27FC236}">
                <a16:creationId xmlns="" xmlns:a16="http://schemas.microsoft.com/office/drawing/2014/main" id="{40D57465-66FB-470B-990E-39105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11535" r="30307" b="11535"/>
          <a:stretch/>
        </p:blipFill>
        <p:spPr>
          <a:xfrm>
            <a:off x="467544" y="1423918"/>
            <a:ext cx="6373156" cy="5214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53833" y="970002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slide3">
            <a:extLst>
              <a:ext uri="{FF2B5EF4-FFF2-40B4-BE49-F238E27FC236}">
                <a16:creationId xmlns:a16="http://schemas.microsoft.com/office/drawing/2014/main" xmlns="" id="{A36DDCA5-A4FF-49BF-8FB1-2CDBFDC0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50000" b="15974"/>
          <a:stretch/>
        </p:blipFill>
        <p:spPr>
          <a:xfrm>
            <a:off x="7254729" y="1710073"/>
            <a:ext cx="1390650" cy="4851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710" y="1796626"/>
            <a:ext cx="1769252" cy="758543"/>
            <a:chOff x="7233628" y="736903"/>
            <a:chExt cx="1769252" cy="758543"/>
          </a:xfrm>
        </p:grpSpPr>
        <p:pic>
          <p:nvPicPr>
            <p:cNvPr id="15" name="slide3">
              <a:extLst>
                <a:ext uri="{FF2B5EF4-FFF2-40B4-BE49-F238E27FC236}">
                  <a16:creationId xmlns:a16="http://schemas.microsoft.com/office/drawing/2014/main" xmlns="" id="{A36DDCA5-A4FF-49BF-8FB1-2CDBFDC0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7" t="9380" b="85345"/>
            <a:stretch/>
          </p:blipFill>
          <p:spPr>
            <a:xfrm>
              <a:off x="7233628" y="1044680"/>
              <a:ext cx="1769252" cy="4507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62076" y="736903"/>
              <a:ext cx="171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6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2434</TotalTime>
  <Words>391</Words>
  <Application>Microsoft Office PowerPoint</Application>
  <PresentationFormat>A4 용지(210x297mm)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Wingdings</vt:lpstr>
      <vt:lpstr>Calibri Light</vt:lpstr>
      <vt:lpstr>KoPubWorld돋움체 Bold</vt:lpstr>
      <vt:lpstr>Calibri</vt:lpstr>
      <vt:lpstr>나눔스퀘어라운드 Bold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523</cp:revision>
  <dcterms:created xsi:type="dcterms:W3CDTF">2017-09-07T10:48:07Z</dcterms:created>
  <dcterms:modified xsi:type="dcterms:W3CDTF">2019-09-09T07:02:56Z</dcterms:modified>
</cp:coreProperties>
</file>